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0"/>
  </p:handoutMasterIdLst>
  <p:sldIdLst>
    <p:sldId id="256" r:id="rId3"/>
    <p:sldId id="257" r:id="rId4"/>
    <p:sldId id="382" r:id="rId6"/>
    <p:sldId id="310" r:id="rId7"/>
    <p:sldId id="420" r:id="rId8"/>
    <p:sldId id="311" r:id="rId9"/>
    <p:sldId id="284" r:id="rId10"/>
    <p:sldId id="312" r:id="rId11"/>
    <p:sldId id="313" r:id="rId12"/>
    <p:sldId id="263" r:id="rId13"/>
    <p:sldId id="264" r:id="rId14"/>
    <p:sldId id="465" r:id="rId15"/>
    <p:sldId id="265" r:id="rId16"/>
    <p:sldId id="421" r:id="rId17"/>
    <p:sldId id="266" r:id="rId18"/>
    <p:sldId id="267" r:id="rId19"/>
    <p:sldId id="529" r:id="rId20"/>
    <p:sldId id="530" r:id="rId21"/>
    <p:sldId id="268" r:id="rId22"/>
    <p:sldId id="259" r:id="rId23"/>
    <p:sldId id="270" r:id="rId24"/>
    <p:sldId id="271" r:id="rId25"/>
    <p:sldId id="272" r:id="rId26"/>
    <p:sldId id="273" r:id="rId27"/>
    <p:sldId id="274" r:id="rId28"/>
    <p:sldId id="275" r:id="rId29"/>
    <p:sldId id="276" r:id="rId30"/>
    <p:sldId id="348" r:id="rId31"/>
    <p:sldId id="365" r:id="rId32"/>
    <p:sldId id="283" r:id="rId33"/>
    <p:sldId id="503" r:id="rId34"/>
    <p:sldId id="504" r:id="rId35"/>
    <p:sldId id="278" r:id="rId36"/>
    <p:sldId id="279" r:id="rId37"/>
    <p:sldId id="280" r:id="rId38"/>
    <p:sldId id="281" r:id="rId39"/>
    <p:sldId id="282" r:id="rId40"/>
    <p:sldId id="285" r:id="rId41"/>
    <p:sldId id="314" r:id="rId42"/>
    <p:sldId id="315" r:id="rId43"/>
    <p:sldId id="316" r:id="rId44"/>
    <p:sldId id="317" r:id="rId45"/>
    <p:sldId id="343" r:id="rId46"/>
    <p:sldId id="344" r:id="rId47"/>
    <p:sldId id="277" r:id="rId48"/>
    <p:sldId id="308" r:id="rId49"/>
    <p:sldId id="460" r:id="rId50"/>
    <p:sldId id="309" r:id="rId51"/>
    <p:sldId id="422" r:id="rId52"/>
    <p:sldId id="459" r:id="rId53"/>
    <p:sldId id="501" r:id="rId54"/>
    <p:sldId id="505" r:id="rId55"/>
    <p:sldId id="506" r:id="rId56"/>
    <p:sldId id="508" r:id="rId57"/>
    <p:sldId id="509" r:id="rId58"/>
    <p:sldId id="464"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10000"/>
          </a:bodyPr>
          <a:lstStyle/>
          <a:p>
            <a:r>
              <a:rPr lang="zh-CN" altLang="en-US"/>
              <a:t>cros_workon is a </a:t>
            </a:r>
            <a:r>
              <a:rPr lang="en-US" altLang="zh-CN"/>
              <a:t>bash script that is used to select which portage packages you intent to work on.</a:t>
            </a:r>
            <a:endParaRPr lang="en-US" altLang="zh-CN"/>
          </a:p>
          <a:p>
            <a:r>
              <a:rPr lang="en-US" altLang="zh-CN"/>
              <a:t>The “cros_workon start” command will:</a:t>
            </a:r>
            <a:endParaRPr lang="en-US" altLang="zh-CN"/>
          </a:p>
          <a:p>
            <a:pPr lvl="1"/>
            <a:r>
              <a:rPr lang="en-US" altLang="zh-CN" sz="2400"/>
              <a:t>Use the -9999 ebuild for a package;</a:t>
            </a:r>
            <a:endParaRPr lang="en-US" altLang="zh-CN" sz="2400"/>
          </a:p>
          <a:p>
            <a:pPr lvl="1"/>
            <a:r>
              <a:rPr lang="en-US" altLang="zh-CN" sz="2400"/>
              <a:t>Build from local sources.</a:t>
            </a:r>
            <a:endParaRPr lang="en-US" altLang="zh-CN" sz="2400"/>
          </a:p>
          <a:p>
            <a:pPr lvl="0"/>
            <a:r>
              <a:rPr lang="en-US" altLang="zh-CN" sz="2800"/>
              <a:t>The “cros_workon stop” command will:</a:t>
            </a:r>
            <a:endParaRPr lang="en-US" altLang="zh-CN" sz="2800"/>
          </a:p>
          <a:p>
            <a:pPr lvl="1"/>
            <a:r>
              <a:rPr lang="en-US" altLang="zh-CN" sz="2400"/>
              <a:t>Revert to the latest stable ebuild;</a:t>
            </a:r>
            <a:endParaRPr lang="en-US" altLang="zh-CN" sz="2400"/>
          </a:p>
          <a:p>
            <a:pPr lvl="1"/>
            <a:r>
              <a:rPr lang="en-US" altLang="zh-CN" sz="2400"/>
              <a:t>Use prebuilt binaries when possible.</a:t>
            </a:r>
            <a:endParaRPr lang="en-US" altLang="zh-CN" sz="2400"/>
          </a:p>
          <a:p>
            <a:pPr lvl="0"/>
            <a:r>
              <a:rPr lang="en-US" altLang="zh-CN"/>
              <a:t>“cros_workon info, list and list-all” commands are useful.</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lnSpcReduction="10000"/>
          </a:bodyPr>
          <a:lstStyle/>
          <a:p>
            <a:r>
              <a:rPr lang="en-US" altLang="zh-CN"/>
              <a:t>cros_workon package</a:t>
            </a:r>
            <a:endParaRPr lang="en-US" altLang="zh-CN"/>
          </a:p>
          <a:p>
            <a:pPr lvl="1"/>
            <a:r>
              <a:rPr lang="en-US" altLang="zh-CN"/>
              <a:t>If an ebuild inherits cros_workon it is a cros_workon package.</a:t>
            </a:r>
            <a:endParaRPr lang="en-US" altLang="zh-CN"/>
          </a:p>
          <a:p>
            <a:pPr lvl="1"/>
            <a:r>
              <a:rPr lang="en-US" altLang="zh-CN"/>
              <a:t>If you need to modify a cros_workon ebuild you must modify the -9999 version of the ebuild.</a:t>
            </a:r>
            <a:endParaRPr lang="en-US" altLang="zh-CN"/>
          </a:p>
          <a:p>
            <a:pPr lvl="2"/>
            <a:r>
              <a:rPr lang="en-US" altLang="zh-CN"/>
              <a:t>When the change is submitted the builders will automatically up-rev the current stable ebuild and replace it with the contents of the -9999 ebuild.</a:t>
            </a:r>
            <a:endParaRPr lang="en-US" altLang="zh-CN"/>
          </a:p>
          <a:p>
            <a:pPr lvl="0"/>
            <a:r>
              <a:rPr lang="en-US" altLang="zh-CN"/>
              <a:t>Non cros_workon packages</a:t>
            </a:r>
            <a:endParaRPr lang="en-US" altLang="zh-CN"/>
          </a:p>
          <a:p>
            <a:pPr lvl="1"/>
            <a:r>
              <a:rPr lang="en-US" altLang="zh-CN"/>
              <a:t>The package's ebuild file DOES NOT contain “inherit cros_workon” statement</a:t>
            </a:r>
            <a:endParaRPr lang="en-US" altLang="zh-CN"/>
          </a:p>
          <a:p>
            <a:pPr lvl="1"/>
            <a:r>
              <a:rPr lang="en-US" altLang="zh-CN"/>
              <a:t>If so, “cros_workon” commands DO NOT work on this package.</a:t>
            </a:r>
            <a:endParaRPr lang="en-US" altLang="zh-CN"/>
          </a:p>
          <a:p>
            <a:pPr lvl="1"/>
            <a:r>
              <a:rPr lang="en-US" altLang="zh-CN"/>
              <a:t>If you need to change an ebuild for a non cros_workon package then when submitting the change you will need to manually up-rev the ebuild.</a:t>
            </a:r>
            <a:endParaRPr lang="en-US" altLang="zh-CN"/>
          </a:p>
          <a:p>
            <a:pPr lvl="2"/>
            <a:r>
              <a:rPr lang="en-US" altLang="zh-CN" sz="2000"/>
              <a:t>For example, git mv arbitrary-0.0.1-r3 arbitrary-0.0.1-r4</a:t>
            </a:r>
            <a:endParaRPr lang="en-US" altLang="zh-CN" sz="2000"/>
          </a:p>
          <a:p>
            <a:pPr lvl="0"/>
            <a:r>
              <a:rPr lang="en-US" altLang="zh-CN"/>
              <a:t>Pre-built</a:t>
            </a:r>
            <a:endParaRPr lang="en-US" altLang="zh-CN"/>
          </a:p>
          <a:p>
            <a:pPr lvl="1"/>
            <a:r>
              <a:rPr lang="en-US" altLang="zh-CN"/>
              <a:t>The locations of the pre-builts is kept in : chromeos-partner-overlay/chromeos/binhost/target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47500" lnSpcReduction="10000"/>
          </a:bodyPr>
          <a:lstStyle/>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7500" lnSpcReduction="20000"/>
          </a:bodyPr>
          <a:lstStyle/>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40000"/>
              </a:lnSpc>
            </a:pPr>
            <a:r>
              <a:rPr lang="en-US" altLang="zh-CN"/>
              <a:t>For with DT support refer to Documentation/devicetree/bindings/gpio/gpio.txt.</a:t>
            </a:r>
            <a:endParaRPr lang="en-US" altLang="zh-CN"/>
          </a:p>
          <a:p>
            <a:pPr fontAlgn="auto">
              <a:lnSpc>
                <a:spcPct val="140000"/>
              </a:lnSpc>
            </a:pPr>
            <a:r>
              <a:rPr lang="en-US" altLang="zh-CN"/>
              <a:t>For non-DT support, user can call gpiochip_add_pin_range() with appropriate</a:t>
            </a:r>
            <a:endParaRPr lang="en-US" altLang="zh-CN"/>
          </a:p>
          <a:p>
            <a:pPr fontAlgn="auto">
              <a:lnSpc>
                <a:spcPct val="140000"/>
              </a:lnSpc>
            </a:pPr>
            <a:r>
              <a:rPr lang="en-US" altLang="zh-CN"/>
              <a:t>parameters to register a range of gpio pins with a pinctrl driver.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67500" lnSpcReduction="10000"/>
          </a:bodyPr>
          <a:lstStyle/>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97500"/>
          </a:bodyPr>
          <a:lstStyle/>
          <a:p>
            <a:r>
              <a:rPr lang="en-US"/>
              <a:t>In EC source, you can find the battery parameters in board/battery.c</a:t>
            </a:r>
            <a:endParaRPr lang="en-US"/>
          </a:p>
          <a:p>
            <a:r>
              <a:rPr lang="en-US"/>
              <a:t>ex: voltage_max/voltage_normal/voltage_min.</a:t>
            </a:r>
            <a:endParaRPr lang="en-US"/>
          </a:p>
          <a:p>
            <a:r>
              <a:rPr lang="en-US"/>
              <a:t>Refer board/</a:t>
            </a:r>
            <a:r>
              <a:rPr lang="x-none" altLang="en-US"/>
              <a:t>$BOARD</a:t>
            </a:r>
            <a:r>
              <a:rPr lang="en-US"/>
              <a:t>/battery.c to support multiple batteries, but it has to rebuild EC firmware.</a:t>
            </a:r>
            <a:endParaRPr lang="en-US"/>
          </a:p>
          <a:p>
            <a:r>
              <a:rPr lang="en-US"/>
              <a:t>EC uses voltage_min in battery_too_low function, so if your new reactive project uses a new battery with lower voltage_min</a:t>
            </a:r>
            <a:r>
              <a:rPr lang="x-none" altLang="en-US"/>
              <a:t>, the parameters MUST BE calibrated.</a:t>
            </a:r>
            <a:endParaRPr lang="en-US"/>
          </a:p>
          <a:p>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10000"/>
          </a:bodyPr>
          <a:lstStyle/>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153670" y="872490"/>
            <a:ext cx="6353810" cy="5820410"/>
          </a:xfrm>
        </p:spPr>
        <p:txBody>
          <a:bodyPr>
            <a:normAutofit fontScale="97500" lnSpcReduction="10000"/>
          </a:bodyPr>
          <a:lstStyle/>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67500" lnSpcReduction="10000"/>
          </a:bodyPr>
          <a:lstStyle/>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2500" lnSpcReduction="10000"/>
          </a:bodyPr>
          <a:lstStyle/>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lstStyle/>
          <a:p>
            <a:r>
              <a:rPr lang="zh-CN" altLang="en-US"/>
              <a:t>在Linux/Unix類操作系統上, DISPLAY用來設置將圖形顯示到何處. 在終端上輸入printenv查看當前環境變量</a:t>
            </a:r>
            <a:r>
              <a:rPr lang="en-US" altLang="zh-CN"/>
              <a:t>. </a:t>
            </a:r>
            <a:endParaRPr lang="en-US" altLang="zh-CN"/>
          </a:p>
          <a:p>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5000" lnSpcReduction="10000"/>
          </a:bodyPr>
          <a:lstStyle/>
          <a:p>
            <a:r>
              <a:rPr lang="x-none" altLang="en-US"/>
              <a:t>简介</a:t>
            </a:r>
            <a:endParaRPr lang="x-none" altLang="en-US"/>
          </a:p>
          <a:p>
            <a:pPr lvl="1"/>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a:r>
              <a:rPr lang="en-US"/>
              <a:t>D-BUS 的内部工作方式</a:t>
            </a:r>
            <a:endParaRPr lang="en-US"/>
          </a:p>
          <a:p>
            <a:pPr lvl="1"/>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a:r>
              <a:rPr lang="en-US"/>
              <a:t>在 D-BUS 中有四种类型的消息：方法调用（method calls）、方法返回（method returns）、信号（signals） 和错误（errors）。</a:t>
            </a:r>
            <a:endParaRPr lang="en-US"/>
          </a:p>
          <a:p>
            <a:pPr lvl="1"/>
            <a:r>
              <a:rPr lang="en-US"/>
              <a:t>服务（Services） 是 D-BUS 的最高层次抽象。</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dirty="0"/>
              <a:t>GPU Top - An Open Source GPU Profiling </a:t>
            </a:r>
            <a:r>
              <a:rPr lang="en-US" dirty="0" smtClean="0"/>
              <a:t>Tool (1/3) </a:t>
            </a:r>
            <a:endParaRPr lang="en-US" dirty="0"/>
          </a:p>
        </p:txBody>
      </p:sp>
      <p:sp>
        <p:nvSpPr>
          <p:cNvPr id="3" name="Content Placeholder 2"/>
          <p:cNvSpPr>
            <a:spLocks noGrp="1"/>
          </p:cNvSpPr>
          <p:nvPr>
            <p:ph idx="1"/>
          </p:nvPr>
        </p:nvSpPr>
        <p:spPr>
          <a:xfrm>
            <a:off x="838200" y="1260628"/>
            <a:ext cx="10515600" cy="5406501"/>
          </a:xfrm>
        </p:spPr>
        <p:txBody>
          <a:bodyPr>
            <a:normAutofit fontScale="85000" lnSpcReduction="20000"/>
          </a:bodyPr>
          <a:lstStyle/>
          <a:p>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a:r>
              <a:rPr lang="en-US" dirty="0" smtClean="0"/>
              <a:t>Build Chromium OS kernel</a:t>
            </a:r>
            <a:endParaRPr lang="en-US" dirty="0" smtClean="0"/>
          </a:p>
          <a:p>
            <a:pPr lvl="2"/>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a:r>
              <a:rPr lang="en-US" dirty="0"/>
              <a:t> Then, execute the following: USE='kernel-4_14 -kernel-${VERSION}' emerge-${BOARD} </a:t>
            </a:r>
            <a:r>
              <a:rPr lang="en-US" dirty="0" err="1" smtClean="0"/>
              <a:t>linux</a:t>
            </a:r>
            <a:r>
              <a:rPr lang="en-US" dirty="0" smtClean="0"/>
              <a:t>-sources</a:t>
            </a:r>
            <a:endParaRPr lang="en-US" dirty="0" smtClean="0"/>
          </a:p>
          <a:p>
            <a:pPr lvl="1"/>
            <a:r>
              <a:rPr lang="en-US" dirty="0" smtClean="0"/>
              <a:t>Update Chromium Device</a:t>
            </a:r>
            <a:endParaRPr lang="en-US" dirty="0" smtClean="0"/>
          </a:p>
          <a:p>
            <a:pPr lvl="2"/>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a:r>
              <a:rPr lang="en-US" dirty="0"/>
              <a:t>Accept the prompts asking for verification, and let the developer machine reboot the target device</a:t>
            </a:r>
            <a:endParaRPr lang="en-US" dirty="0"/>
          </a:p>
          <a:p>
            <a:pPr lvl="2"/>
            <a:r>
              <a:rPr lang="en-US" dirty="0"/>
              <a:t>On reboot, the script should end and define both the previous kernel version and the updated kernel version</a:t>
            </a:r>
            <a:endParaRPr lang="en-US" dirty="0" smtClean="0"/>
          </a:p>
          <a:p>
            <a:endParaRPr lang="en-US" dirty="0" smtClean="0"/>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dirty="0"/>
              <a:t>GPU Top - An Open Source GPU Profiling </a:t>
            </a:r>
            <a:r>
              <a:rPr lang="en-US" dirty="0" smtClean="0"/>
              <a:t>Tool (2/3) </a:t>
            </a:r>
            <a:endParaRPr lang="en-US" dirty="0"/>
          </a:p>
        </p:txBody>
      </p:sp>
      <p:sp>
        <p:nvSpPr>
          <p:cNvPr id="3" name="Content Placeholder 2"/>
          <p:cNvSpPr>
            <a:spLocks noGrp="1"/>
          </p:cNvSpPr>
          <p:nvPr>
            <p:ph idx="1"/>
          </p:nvPr>
        </p:nvSpPr>
        <p:spPr>
          <a:xfrm>
            <a:off x="838200" y="1260628"/>
            <a:ext cx="10515600" cy="5406501"/>
          </a:xfrm>
        </p:spPr>
        <p:txBody>
          <a:bodyPr>
            <a:normAutofit fontScale="92500" lnSpcReduction="20000"/>
          </a:bodyPr>
          <a:lstStyle/>
          <a:p>
            <a:r>
              <a:rPr lang="en-US" dirty="0"/>
              <a:t>Installing </a:t>
            </a:r>
            <a:r>
              <a:rPr lang="en-US" dirty="0" err="1"/>
              <a:t>GPUTop</a:t>
            </a:r>
            <a:r>
              <a:rPr lang="en-US" dirty="0"/>
              <a:t> as a Command Line Interface </a:t>
            </a:r>
            <a:r>
              <a:rPr lang="en-US" dirty="0" smtClean="0"/>
              <a:t>on Chromium Target</a:t>
            </a:r>
            <a:endParaRPr lang="en-US" dirty="0" smtClean="0"/>
          </a:p>
          <a:p>
            <a:pPr lvl="1"/>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a:r>
              <a:rPr lang="en-US" dirty="0"/>
              <a:t>If </a:t>
            </a:r>
            <a:r>
              <a:rPr lang="en-US" dirty="0" err="1"/>
              <a:t>GPUTop</a:t>
            </a:r>
            <a:r>
              <a:rPr lang="en-US" dirty="0"/>
              <a:t> fails to emerge to board, consider tracing the errors as detailed in the sub-step 2a</a:t>
            </a:r>
            <a:endParaRPr lang="en-US" dirty="0"/>
          </a:p>
          <a:p>
            <a:pPr lvl="1"/>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a:r>
              <a:rPr lang="en-US" dirty="0"/>
              <a:t>Start up the target device, at the log in screen open a shell prompt "ctrl-alt-&lt;F2&gt;"</a:t>
            </a:r>
            <a:endParaRPr lang="en-US" dirty="0"/>
          </a:p>
          <a:p>
            <a:pPr lvl="1"/>
            <a:r>
              <a:rPr lang="en-US" dirty="0"/>
              <a:t>Install the image with </a:t>
            </a:r>
            <a:r>
              <a:rPr lang="en-US" dirty="0" err="1"/>
              <a:t>sudo</a:t>
            </a:r>
            <a:r>
              <a:rPr lang="en-US" dirty="0"/>
              <a:t> </a:t>
            </a:r>
            <a:r>
              <a:rPr lang="en-US" dirty="0" err="1"/>
              <a:t>chromeos</a:t>
            </a:r>
            <a:r>
              <a:rPr lang="en-US" dirty="0"/>
              <a:t>-install </a:t>
            </a:r>
            <a:endParaRPr lang="en-US" dirty="0"/>
          </a:p>
          <a:p>
            <a:pPr lvl="1"/>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smtClean="0"/>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dirty="0"/>
              <a:t>GPU Top - An Open Source GPU Profiling </a:t>
            </a:r>
            <a:r>
              <a:rPr lang="en-US" dirty="0" smtClean="0"/>
              <a:t>Tool (3/3) </a:t>
            </a:r>
            <a:endParaRPr lang="en-US" dirty="0"/>
          </a:p>
        </p:txBody>
      </p:sp>
      <p:sp>
        <p:nvSpPr>
          <p:cNvPr id="3" name="Content Placeholder 2"/>
          <p:cNvSpPr>
            <a:spLocks noGrp="1"/>
          </p:cNvSpPr>
          <p:nvPr>
            <p:ph idx="1"/>
          </p:nvPr>
        </p:nvSpPr>
        <p:spPr>
          <a:xfrm>
            <a:off x="838200" y="923278"/>
            <a:ext cx="10515600" cy="5797118"/>
          </a:xfrm>
        </p:spPr>
        <p:txBody>
          <a:bodyPr>
            <a:normAutofit fontScale="70000" lnSpcReduction="20000"/>
          </a:bodyPr>
          <a:lstStyle/>
          <a:p>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a:r>
              <a:rPr lang="en-US" dirty="0"/>
              <a:t>Run </a:t>
            </a:r>
            <a:r>
              <a:rPr lang="en-US" dirty="0" err="1"/>
              <a:t>sudo</a:t>
            </a:r>
            <a:r>
              <a:rPr lang="en-US" dirty="0"/>
              <a:t> </a:t>
            </a:r>
            <a:r>
              <a:rPr lang="en-US" dirty="0" err="1"/>
              <a:t>gputop</a:t>
            </a:r>
            <a:r>
              <a:rPr lang="en-US" dirty="0"/>
              <a:t> </a:t>
            </a:r>
            <a:endParaRPr lang="en-US" dirty="0"/>
          </a:p>
          <a:p>
            <a:pPr lvl="1"/>
            <a:r>
              <a:rPr lang="en-US" dirty="0"/>
              <a:t>Execute </a:t>
            </a:r>
            <a:r>
              <a:rPr lang="en-US" dirty="0" err="1"/>
              <a:t>gputop</a:t>
            </a:r>
            <a:r>
              <a:rPr lang="en-US" dirty="0"/>
              <a:t>-wrapper  -m &lt;metric set&gt; -c &lt;counters&gt; [-o &lt;log.txt&gt;] </a:t>
            </a:r>
            <a:endParaRPr lang="en-US" dirty="0"/>
          </a:p>
          <a:p>
            <a:pPr lvl="1"/>
            <a:r>
              <a:rPr lang="en-US" dirty="0"/>
              <a:t>Visit </a:t>
            </a:r>
            <a:r>
              <a:rPr lang="en-US" dirty="0" err="1"/>
              <a:t>GPUTop</a:t>
            </a:r>
            <a:r>
              <a:rPr lang="en-US" dirty="0"/>
              <a:t> Analysis Documentation for details on metric sets and </a:t>
            </a:r>
            <a:r>
              <a:rPr lang="en-US" dirty="0" smtClean="0"/>
              <a:t>counters</a:t>
            </a:r>
            <a:endParaRPr lang="en-US" dirty="0" smtClean="0"/>
          </a:p>
          <a:p>
            <a:r>
              <a:rPr lang="en-US" dirty="0"/>
              <a:t>Installing </a:t>
            </a:r>
            <a:r>
              <a:rPr lang="en-US" dirty="0" err="1"/>
              <a:t>GPUTop</a:t>
            </a:r>
            <a:r>
              <a:rPr lang="en-US" dirty="0"/>
              <a:t> as a Web User </a:t>
            </a:r>
            <a:r>
              <a:rPr lang="en-US" dirty="0" smtClean="0"/>
              <a:t>Interface on Linux</a:t>
            </a:r>
            <a:endParaRPr lang="en-US" dirty="0"/>
          </a:p>
          <a:p>
            <a:pPr lvl="1"/>
            <a:r>
              <a:rPr lang="en-US" dirty="0"/>
              <a:t>A binary package with installation instructions can be downloaded from https://gitlab.com/Jragoon/gputop-packages:   </a:t>
            </a:r>
            <a:endParaRPr lang="en-US" dirty="0"/>
          </a:p>
          <a:p>
            <a:pPr lvl="2"/>
            <a:r>
              <a:rPr lang="en-US" dirty="0"/>
              <a:t>    </a:t>
            </a:r>
            <a:r>
              <a:rPr lang="en-US" dirty="0" err="1"/>
              <a:t>git</a:t>
            </a:r>
            <a:r>
              <a:rPr lang="en-US" dirty="0"/>
              <a:t> clone https://gitlab.com/Jragoon/gputop-packages </a:t>
            </a:r>
            <a:endParaRPr lang="en-US" dirty="0"/>
          </a:p>
          <a:p>
            <a:pPr lvl="2"/>
            <a:r>
              <a:rPr lang="en-US" dirty="0"/>
              <a:t>    cd </a:t>
            </a:r>
            <a:r>
              <a:rPr lang="en-US" dirty="0" err="1"/>
              <a:t>gputop</a:t>
            </a:r>
            <a:r>
              <a:rPr lang="en-US" dirty="0"/>
              <a:t>-packages  </a:t>
            </a:r>
            <a:endParaRPr lang="en-US" dirty="0"/>
          </a:p>
          <a:p>
            <a:pPr lvl="2"/>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a:r>
              <a:rPr lang="en-US" dirty="0"/>
              <a:t>Connect to the </a:t>
            </a:r>
            <a:r>
              <a:rPr lang="en-US" dirty="0" err="1"/>
              <a:t>gputop</a:t>
            </a:r>
            <a:r>
              <a:rPr lang="en-US" dirty="0"/>
              <a:t> profiling server from the development machine running Linux</a:t>
            </a:r>
            <a:endParaRPr lang="en-US" dirty="0"/>
          </a:p>
          <a:p>
            <a:pPr lvl="1"/>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a:r>
              <a:rPr lang="en-US" dirty="0"/>
              <a:t>Replace the address field with the </a:t>
            </a:r>
            <a:r>
              <a:rPr lang="en-US" dirty="0" err="1"/>
              <a:t>inet</a:t>
            </a:r>
            <a:r>
              <a:rPr lang="en-US" dirty="0"/>
              <a:t> address found in sub-step 3a and connect</a:t>
            </a:r>
            <a:endParaRPr lang="en-US" dirty="0"/>
          </a:p>
          <a:p>
            <a:pPr lvl="1"/>
            <a:r>
              <a:rPr lang="en-US" dirty="0"/>
              <a:t>On the UI, the typical profiling process follows this general process:</a:t>
            </a:r>
            <a:endParaRPr lang="en-US" dirty="0"/>
          </a:p>
          <a:p>
            <a:pPr lvl="1"/>
            <a:r>
              <a:rPr lang="en-US" dirty="0"/>
              <a:t>Use the Select Metric or the Select metric set from counter button to pick a set of counters to watch</a:t>
            </a:r>
            <a:endParaRPr lang="en-US" dirty="0"/>
          </a:p>
          <a:p>
            <a:pPr lvl="1"/>
            <a:r>
              <a:rPr lang="en-US" dirty="0"/>
              <a:t>Use the Start Sampling button</a:t>
            </a:r>
            <a:endParaRPr lang="en-US" dirty="0"/>
          </a:p>
          <a:p>
            <a:pPr lvl="1"/>
            <a:r>
              <a:rPr lang="en-US" dirty="0"/>
              <a:t>Open up the Live counters </a:t>
            </a:r>
            <a:r>
              <a:rPr lang="en-US" dirty="0" smtClean="0"/>
              <a:t>window</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52068"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75000" lnSpcReduction="1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46414</Words>
  <Application>Kingsoft Office WPP</Application>
  <PresentationFormat>Widescreen</PresentationFormat>
  <Paragraphs>939</Paragraphs>
  <Slides>56</Slides>
  <Notes>25</Notes>
  <HiddenSlides>0</HiddenSlides>
  <MMClips>0</MMClips>
  <ScaleCrop>false</ScaleCrop>
  <HeadingPairs>
    <vt:vector size="4" baseType="variant">
      <vt:variant>
        <vt:lpstr>主题</vt:lpstr>
      </vt:variant>
      <vt:variant>
        <vt:i4>1</vt:i4>
      </vt:variant>
      <vt:variant>
        <vt:lpstr>幻灯片标题</vt:lpstr>
      </vt:variant>
      <vt:variant>
        <vt:i4>56</vt:i4>
      </vt:variant>
    </vt:vector>
  </HeadingPairs>
  <TitlesOfParts>
    <vt:vector size="57" baseType="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PowerPoint 演示文稿</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Running Custom Containers Under Chromium OS</vt:lpstr>
      <vt:lpstr>Chromium OS UI Framework</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284</cp:revision>
  <dcterms:created xsi:type="dcterms:W3CDTF">2018-10-18T08:59:43Z</dcterms:created>
  <dcterms:modified xsi:type="dcterms:W3CDTF">2018-10-18T08:59:43Z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